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42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5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61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0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707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505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81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43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5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70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56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5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8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1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40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90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8A3A-86B6-46DC-BB72-A5C41C50054B}" type="datetimeFigureOut">
              <a:rPr lang="tr-TR" smtClean="0"/>
              <a:t>15.9.2018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D5A9-7BDE-4180-949E-9C17B3D0EE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943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Arayüzler</a:t>
            </a:r>
            <a:r>
              <a:rPr lang="tr-TR" dirty="0"/>
              <a:t> (</a:t>
            </a:r>
            <a:r>
              <a:rPr lang="tr-TR" dirty="0" err="1"/>
              <a:t>Interface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Sınıflar için bir rehber olan </a:t>
            </a:r>
            <a:r>
              <a:rPr lang="tr-TR" dirty="0" err="1"/>
              <a:t>arayüzler</a:t>
            </a:r>
            <a:r>
              <a:rPr lang="tr-TR" dirty="0"/>
              <a:t>, birbirleri arasında kalıtım olmayan sınıflara bazı mecburiyetler bırakır. Sınıflar arası bir kontrat olarak da </a:t>
            </a:r>
            <a:r>
              <a:rPr lang="tr-TR" dirty="0" err="1"/>
              <a:t>düşünülebilinir</a:t>
            </a:r>
            <a:r>
              <a:rPr lang="tr-TR" dirty="0"/>
              <a:t>. Yazılımın genişlemesi birçok karmaşaya yol açabilir. Onlarca yüzlerce sınıf </a:t>
            </a:r>
            <a:r>
              <a:rPr lang="tr-TR" dirty="0" err="1"/>
              <a:t>içersinde</a:t>
            </a:r>
            <a:r>
              <a:rPr lang="tr-TR" dirty="0"/>
              <a:t> hangisi ne işi yapar, nereden hangi yapıları almıştır, hangi görevleri yerine getirecektir şeklindeki sorularla muhatap olmaktadır. </a:t>
            </a:r>
          </a:p>
          <a:p>
            <a:r>
              <a:rPr lang="tr-TR" dirty="0"/>
              <a:t>Bunlarla beraber yeni oluşturulacak bir sınıfın içereceği yapının nasıl şekillenmesi gerektiğini de </a:t>
            </a:r>
            <a:r>
              <a:rPr lang="tr-TR" dirty="0" err="1"/>
              <a:t>arayüzler</a:t>
            </a:r>
            <a:r>
              <a:rPr lang="tr-TR" dirty="0"/>
              <a:t> aracılığıyla bildirebiliriz. </a:t>
            </a:r>
          </a:p>
          <a:p>
            <a:r>
              <a:rPr lang="tr-TR" dirty="0" err="1"/>
              <a:t>Arayüzler</a:t>
            </a:r>
            <a:r>
              <a:rPr lang="tr-TR" dirty="0"/>
              <a:t> </a:t>
            </a:r>
            <a:r>
              <a:rPr lang="tr-TR" dirty="0" err="1"/>
              <a:t>interface</a:t>
            </a:r>
            <a:r>
              <a:rPr lang="tr-TR" dirty="0"/>
              <a:t> anahtar kelimesi ile bildirilir. Genel kabul olarak da </a:t>
            </a:r>
            <a:r>
              <a:rPr lang="tr-TR" dirty="0" err="1"/>
              <a:t>arayüz</a:t>
            </a:r>
            <a:r>
              <a:rPr lang="tr-TR" dirty="0"/>
              <a:t> olduğunun isminden anlaşılabilmesi için isminden önce I(büyük harf ı)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01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Arayüzler</a:t>
            </a:r>
            <a:r>
              <a:rPr lang="tr-TR" dirty="0"/>
              <a:t> (</a:t>
            </a:r>
            <a:r>
              <a:rPr lang="tr-TR" dirty="0" err="1"/>
              <a:t>Interface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interface</a:t>
            </a:r>
            <a:r>
              <a:rPr lang="tr-TR" dirty="0" smtClean="0"/>
              <a:t> </a:t>
            </a:r>
            <a:r>
              <a:rPr lang="tr-TR" dirty="0" err="1"/>
              <a:t>IOrnek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Arayüzler</a:t>
            </a:r>
            <a:r>
              <a:rPr lang="tr-TR" dirty="0"/>
              <a:t> diğer sınıf ya da </a:t>
            </a:r>
            <a:r>
              <a:rPr lang="tr-TR" dirty="0" err="1"/>
              <a:t>arayüzlere</a:t>
            </a:r>
            <a:r>
              <a:rPr lang="tr-TR" dirty="0"/>
              <a:t> kalıtım vermek için kullanılır. Yeni bir örneği (nesne) oluşturulamaz. Bunun en büyük nedeni var olmalarının nedeni diğer </a:t>
            </a:r>
            <a:r>
              <a:rPr lang="tr-TR" dirty="0" err="1"/>
              <a:t>interface</a:t>
            </a:r>
            <a:r>
              <a:rPr lang="tr-TR" dirty="0"/>
              <a:t> ya da sınıflara rehber olmaları veya kontrat sağlamaları içindir. Zaten gövdelerinde kurucu bulundurmazlar.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2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Arayüzlerin</a:t>
            </a:r>
            <a:r>
              <a:rPr lang="tr-TR" dirty="0"/>
              <a:t> özellikleri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613647"/>
            <a:ext cx="10353762" cy="490817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Bir </a:t>
            </a:r>
            <a:r>
              <a:rPr lang="tr-TR" dirty="0" err="1"/>
              <a:t>arayüz'ün</a:t>
            </a:r>
            <a:r>
              <a:rPr lang="tr-TR" dirty="0"/>
              <a:t> tüm üyeleri </a:t>
            </a:r>
            <a:r>
              <a:rPr lang="tr-TR" dirty="0" err="1"/>
              <a:t>public</a:t>
            </a:r>
            <a:r>
              <a:rPr lang="tr-TR" dirty="0"/>
              <a:t> kabul edilir. </a:t>
            </a:r>
          </a:p>
          <a:p>
            <a:r>
              <a:rPr lang="tr-TR" dirty="0" smtClean="0"/>
              <a:t>Diğer </a:t>
            </a:r>
            <a:r>
              <a:rPr lang="tr-TR" dirty="0"/>
              <a:t>yandan bir </a:t>
            </a:r>
            <a:r>
              <a:rPr lang="tr-TR" dirty="0" err="1"/>
              <a:t>arayüz</a:t>
            </a:r>
            <a:r>
              <a:rPr lang="tr-TR" dirty="0"/>
              <a:t> üyesi </a:t>
            </a:r>
            <a:r>
              <a:rPr lang="tr-TR" dirty="0" err="1"/>
              <a:t>public</a:t>
            </a:r>
            <a:r>
              <a:rPr lang="tr-TR" dirty="0"/>
              <a:t> olarak da tanımlayamayız. Çünkü zaten varsayılan olarak bütün üyeler </a:t>
            </a:r>
            <a:r>
              <a:rPr lang="tr-TR" dirty="0" err="1"/>
              <a:t>public</a:t>
            </a:r>
            <a:r>
              <a:rPr lang="tr-TR" dirty="0"/>
              <a:t> tanımlanmış kabul edilir. </a:t>
            </a:r>
          </a:p>
          <a:p>
            <a:r>
              <a:rPr lang="tr-TR" dirty="0" smtClean="0"/>
              <a:t>Bir </a:t>
            </a:r>
            <a:r>
              <a:rPr lang="tr-TR" dirty="0" err="1"/>
              <a:t>arayüz</a:t>
            </a:r>
            <a:r>
              <a:rPr lang="tr-TR" dirty="0"/>
              <a:t>, bir yapı(</a:t>
            </a:r>
            <a:r>
              <a:rPr lang="tr-TR" dirty="0" err="1"/>
              <a:t>struct</a:t>
            </a:r>
            <a:r>
              <a:rPr lang="tr-TR" dirty="0"/>
              <a:t>)'dan veya bir sınıf(</a:t>
            </a:r>
            <a:r>
              <a:rPr lang="tr-TR" dirty="0" err="1"/>
              <a:t>class</a:t>
            </a:r>
            <a:r>
              <a:rPr lang="tr-TR" dirty="0"/>
              <a:t>)'tan kalıtımla türetilemez. Ancak, bir </a:t>
            </a:r>
            <a:r>
              <a:rPr lang="tr-TR" dirty="0" err="1"/>
              <a:t>arayüzü</a:t>
            </a:r>
            <a:r>
              <a:rPr lang="tr-TR" dirty="0"/>
              <a:t> başka bir </a:t>
            </a:r>
            <a:r>
              <a:rPr lang="tr-TR" dirty="0" err="1"/>
              <a:t>arayüzden</a:t>
            </a:r>
            <a:r>
              <a:rPr lang="tr-TR" dirty="0"/>
              <a:t> veya </a:t>
            </a:r>
            <a:r>
              <a:rPr lang="tr-TR" dirty="0" err="1"/>
              <a:t>arayüzlerden</a:t>
            </a:r>
            <a:r>
              <a:rPr lang="tr-TR" dirty="0"/>
              <a:t> kalıtımsal olarak türetebiliriz. </a:t>
            </a:r>
          </a:p>
          <a:p>
            <a:r>
              <a:rPr lang="tr-TR" dirty="0" err="1" smtClean="0"/>
              <a:t>Arayüz</a:t>
            </a:r>
            <a:r>
              <a:rPr lang="tr-TR" dirty="0" smtClean="0"/>
              <a:t> </a:t>
            </a:r>
            <a:r>
              <a:rPr lang="tr-TR" dirty="0"/>
              <a:t>elemanlarını </a:t>
            </a:r>
            <a:r>
              <a:rPr lang="tr-TR" dirty="0" err="1"/>
              <a:t>static</a:t>
            </a:r>
            <a:r>
              <a:rPr lang="tr-TR" dirty="0"/>
              <a:t> olarak tanımlayamayız. </a:t>
            </a:r>
          </a:p>
          <a:p>
            <a:r>
              <a:rPr lang="tr-TR" dirty="0" err="1" smtClean="0"/>
              <a:t>Arayüzlerin</a:t>
            </a:r>
            <a:r>
              <a:rPr lang="tr-TR" dirty="0" smtClean="0"/>
              <a:t> </a:t>
            </a:r>
            <a:r>
              <a:rPr lang="tr-TR" dirty="0"/>
              <a:t>uygulandığı sınıflar, </a:t>
            </a:r>
            <a:r>
              <a:rPr lang="tr-TR" dirty="0" err="1"/>
              <a:t>arayüzde</a:t>
            </a:r>
            <a:r>
              <a:rPr lang="tr-TR" dirty="0"/>
              <a:t> tanımlanan bütün üyeleri kullanmak zorundadır.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86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Arayüzler</a:t>
            </a:r>
            <a:r>
              <a:rPr lang="tr-TR" dirty="0"/>
              <a:t> ve Çoklu kalıtım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C# ta sınıflar ancak bir sınıftan kalıtım alabilirken, </a:t>
            </a:r>
            <a:r>
              <a:rPr lang="tr-TR" dirty="0" smtClean="0"/>
              <a:t>dilediği </a:t>
            </a:r>
            <a:r>
              <a:rPr lang="tr-TR" dirty="0"/>
              <a:t>sayıda </a:t>
            </a:r>
            <a:r>
              <a:rPr lang="tr-TR" dirty="0" err="1"/>
              <a:t>arayüzden</a:t>
            </a:r>
            <a:r>
              <a:rPr lang="tr-TR" dirty="0"/>
              <a:t> kalıtım alabilirler. Burada önemli olan kalıtım veren sınıf yada </a:t>
            </a:r>
            <a:r>
              <a:rPr lang="tr-TR" dirty="0" err="1"/>
              <a:t>arayüzlerin</a:t>
            </a:r>
            <a:r>
              <a:rPr lang="tr-TR" dirty="0"/>
              <a:t> üyelerinin isimlerinin çakışmamasıdır. </a:t>
            </a:r>
            <a:endParaRPr lang="tr-TR" dirty="0" smtClean="0"/>
          </a:p>
          <a:p>
            <a:r>
              <a:rPr lang="tr-TR" dirty="0" smtClean="0"/>
              <a:t>Benzeri </a:t>
            </a:r>
            <a:r>
              <a:rPr lang="tr-TR" dirty="0"/>
              <a:t>isimdeki üyelerin bulunması halinde ise ya başlarına </a:t>
            </a:r>
            <a:r>
              <a:rPr lang="tr-TR" dirty="0" err="1"/>
              <a:t>arayüzün</a:t>
            </a:r>
            <a:r>
              <a:rPr lang="tr-TR" dirty="0"/>
              <a:t> adı belirtilerek yazılır ya da nesne oluşturulurken hangi </a:t>
            </a:r>
            <a:r>
              <a:rPr lang="tr-TR" dirty="0" err="1"/>
              <a:t>arayüzün</a:t>
            </a:r>
            <a:r>
              <a:rPr lang="tr-TR" dirty="0"/>
              <a:t> ki kullanılacağı tip dönüşümü yapılarak kullanılır.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class</a:t>
            </a:r>
            <a:r>
              <a:rPr lang="tr-TR" dirty="0" smtClean="0"/>
              <a:t> Fatura : </a:t>
            </a:r>
            <a:r>
              <a:rPr lang="tr-TR" dirty="0" err="1" smtClean="0"/>
              <a:t>IMusteri</a:t>
            </a:r>
            <a:r>
              <a:rPr lang="tr-TR" dirty="0" smtClean="0"/>
              <a:t>, </a:t>
            </a:r>
            <a:r>
              <a:rPr lang="tr-TR" dirty="0" err="1" smtClean="0"/>
              <a:t>ISiparis</a:t>
            </a:r>
            <a:r>
              <a:rPr lang="tr-TR" dirty="0" smtClean="0"/>
              <a:t>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{</a:t>
            </a:r>
          </a:p>
          <a:p>
            <a:pPr marL="0" indent="0">
              <a:buNone/>
            </a:pPr>
            <a:r>
              <a:rPr lang="tr-TR" dirty="0" smtClean="0"/>
              <a:t>			}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705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pic>
        <p:nvPicPr>
          <p:cNvPr id="1026" name="Picture 2" descr="http://www.gokhanakgol.com/Resimler/Interface/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71" y="2138082"/>
            <a:ext cx="9802905" cy="44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53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685800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685801"/>
            <a:ext cx="10353762" cy="5970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b="1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interface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Iinsan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endParaRPr lang="tr-TR" b="1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effectLst/>
                <a:latin typeface="Arial Narrow" panose="020B0606020202030204" pitchFamily="34" charset="0"/>
              </a:rPr>
              <a:t>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Adi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; set; }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Soyadi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; set; }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void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Goster</a:t>
            </a:r>
            <a:r>
              <a:rPr lang="tr-TR" dirty="0">
                <a:effectLst/>
                <a:latin typeface="Arial Narrow" panose="020B0606020202030204" pitchFamily="34" charset="0"/>
              </a:rPr>
              <a:t>(); 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}</a:t>
            </a:r>
            <a:endParaRPr lang="tr-TR" dirty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b="1" dirty="0" err="1">
                <a:effectLst/>
                <a:latin typeface="Arial Narrow" panose="020B0606020202030204" pitchFamily="34" charset="0"/>
              </a:rPr>
              <a:t>public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interface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 smtClean="0">
                <a:effectLst/>
                <a:latin typeface="Arial Narrow" panose="020B0606020202030204" pitchFamily="34" charset="0"/>
              </a:rPr>
              <a:t>Iogretmen</a:t>
            </a:r>
            <a:endParaRPr lang="tr-TR" b="1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dirty="0">
                <a:effectLst/>
                <a:latin typeface="Arial Narrow" panose="020B0606020202030204" pitchFamily="34" charset="0"/>
              </a:rPr>
              <a:t>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int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sicilNO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; set; } } </a:t>
            </a:r>
            <a:endParaRPr lang="tr-TR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b="1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b="1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class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Ogretmen</a:t>
            </a:r>
            <a:r>
              <a:rPr lang="tr-TR" b="1" dirty="0">
                <a:effectLst/>
                <a:latin typeface="Arial Narrow" panose="020B0606020202030204" pitchFamily="34" charset="0"/>
              </a:rPr>
              <a:t> :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Iinsan</a:t>
            </a:r>
            <a:r>
              <a:rPr lang="tr-TR" b="1" dirty="0">
                <a:effectLst/>
                <a:latin typeface="Arial Narrow" panose="020B0606020202030204" pitchFamily="34" charset="0"/>
              </a:rPr>
              <a:t>, </a:t>
            </a:r>
            <a:r>
              <a:rPr lang="tr-TR" b="1" dirty="0" err="1">
                <a:effectLst/>
                <a:latin typeface="Arial Narrow" panose="020B0606020202030204" pitchFamily="34" charset="0"/>
              </a:rPr>
              <a:t>IOgretmen</a:t>
            </a:r>
            <a:r>
              <a:rPr lang="tr-TR" b="1" dirty="0">
                <a:effectLst/>
                <a:latin typeface="Arial Narrow" panose="020B0606020202030204" pitchFamily="34" charset="0"/>
              </a:rPr>
              <a:t> </a:t>
            </a:r>
            <a:endParaRPr lang="tr-TR" b="1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effectLst/>
                <a:latin typeface="Arial Narrow" panose="020B0606020202030204" pitchFamily="34" charset="0"/>
              </a:rPr>
              <a:t>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private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pre_Adi</a:t>
            </a:r>
            <a:r>
              <a:rPr lang="tr-TR" dirty="0">
                <a:effectLst/>
                <a:latin typeface="Arial Narrow" panose="020B0606020202030204" pitchFamily="34" charset="0"/>
              </a:rPr>
              <a:t>;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private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pre_Soyadi</a:t>
            </a:r>
            <a:r>
              <a:rPr lang="tr-TR" dirty="0">
                <a:effectLst/>
                <a:latin typeface="Arial Narrow" panose="020B0606020202030204" pitchFamily="34" charset="0"/>
              </a:rPr>
              <a:t>;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private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int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pre_sicilNO</a:t>
            </a:r>
            <a:r>
              <a:rPr lang="tr-TR" dirty="0">
                <a:effectLst/>
                <a:latin typeface="Arial Narrow" panose="020B0606020202030204" pitchFamily="34" charset="0"/>
              </a:rPr>
              <a:t>; </a:t>
            </a:r>
            <a:endParaRPr lang="tr-TR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Adi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return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pre_Adi</a:t>
            </a:r>
            <a:r>
              <a:rPr lang="tr-TR" dirty="0">
                <a:effectLst/>
                <a:latin typeface="Arial Narrow" panose="020B0606020202030204" pitchFamily="34" charset="0"/>
              </a:rPr>
              <a:t>; } set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pre_Adi</a:t>
            </a:r>
            <a:r>
              <a:rPr lang="tr-TR" dirty="0">
                <a:effectLst/>
                <a:latin typeface="Arial Narrow" panose="020B0606020202030204" pitchFamily="34" charset="0"/>
              </a:rPr>
              <a:t> =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value</a:t>
            </a:r>
            <a:r>
              <a:rPr lang="tr-TR" dirty="0">
                <a:effectLst/>
                <a:latin typeface="Arial Narrow" panose="020B0606020202030204" pitchFamily="34" charset="0"/>
              </a:rPr>
              <a:t>; } } </a:t>
            </a:r>
            <a:endParaRPr lang="tr-TR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string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Soyadi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return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pre_Soyadi</a:t>
            </a:r>
            <a:r>
              <a:rPr lang="tr-TR" dirty="0">
                <a:effectLst/>
                <a:latin typeface="Arial Narrow" panose="020B0606020202030204" pitchFamily="34" charset="0"/>
              </a:rPr>
              <a:t>; } set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pre_Soyadi</a:t>
            </a:r>
            <a:r>
              <a:rPr lang="tr-TR" dirty="0">
                <a:effectLst/>
                <a:latin typeface="Arial Narrow" panose="020B0606020202030204" pitchFamily="34" charset="0"/>
              </a:rPr>
              <a:t> =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value</a:t>
            </a:r>
            <a:r>
              <a:rPr lang="tr-TR" dirty="0">
                <a:effectLst/>
                <a:latin typeface="Arial Narrow" panose="020B0606020202030204" pitchFamily="34" charset="0"/>
              </a:rPr>
              <a:t>; } } </a:t>
            </a:r>
            <a:endParaRPr lang="tr-TR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int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sicilNO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get</a:t>
            </a:r>
            <a:r>
              <a:rPr lang="tr-TR" dirty="0">
                <a:effectLst/>
                <a:latin typeface="Arial Narrow" panose="020B0606020202030204" pitchFamily="34" charset="0"/>
              </a:rPr>
              <a:t>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return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pre_sicilNO</a:t>
            </a:r>
            <a:r>
              <a:rPr lang="tr-TR" dirty="0">
                <a:effectLst/>
                <a:latin typeface="Arial Narrow" panose="020B0606020202030204" pitchFamily="34" charset="0"/>
              </a:rPr>
              <a:t>; } set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pre_sicilNO</a:t>
            </a:r>
            <a:r>
              <a:rPr lang="tr-TR" dirty="0">
                <a:effectLst/>
                <a:latin typeface="Arial Narrow" panose="020B0606020202030204" pitchFamily="34" charset="0"/>
              </a:rPr>
              <a:t> =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value</a:t>
            </a:r>
            <a:r>
              <a:rPr lang="tr-TR" dirty="0">
                <a:effectLst/>
                <a:latin typeface="Arial Narrow" panose="020B0606020202030204" pitchFamily="34" charset="0"/>
              </a:rPr>
              <a:t>; } 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}</a:t>
            </a:r>
          </a:p>
          <a:p>
            <a:pPr marL="0" indent="0">
              <a:buNone/>
            </a:pPr>
            <a:r>
              <a:rPr lang="tr-TR" dirty="0" err="1" smtClean="0">
                <a:effectLst/>
                <a:latin typeface="Arial Narrow" panose="020B0606020202030204" pitchFamily="34" charset="0"/>
              </a:rPr>
              <a:t>public</a:t>
            </a:r>
            <a:r>
              <a:rPr lang="tr-TR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void</a:t>
            </a:r>
            <a:r>
              <a:rPr lang="tr-TR" dirty="0">
                <a:effectLst/>
                <a:latin typeface="Arial Narrow" panose="020B0606020202030204" pitchFamily="34" charset="0"/>
              </a:rPr>
              <a:t>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Goster</a:t>
            </a:r>
            <a:r>
              <a:rPr lang="tr-TR" dirty="0">
                <a:effectLst/>
                <a:latin typeface="Arial Narrow" panose="020B0606020202030204" pitchFamily="34" charset="0"/>
              </a:rPr>
              <a:t>() {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Console.WriteLine</a:t>
            </a:r>
            <a:r>
              <a:rPr lang="tr-TR" dirty="0">
                <a:effectLst/>
                <a:latin typeface="Arial Narrow" panose="020B0606020202030204" pitchFamily="34" charset="0"/>
              </a:rPr>
              <a:t>("Unvan : " + Adi + " " +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Soyadi</a:t>
            </a:r>
            <a:r>
              <a:rPr lang="tr-TR" dirty="0">
                <a:effectLst/>
                <a:latin typeface="Arial Narrow" panose="020B0606020202030204" pitchFamily="34" charset="0"/>
              </a:rPr>
              <a:t> + "Sicil NO:" + </a:t>
            </a:r>
            <a:r>
              <a:rPr lang="tr-TR" dirty="0" err="1">
                <a:effectLst/>
                <a:latin typeface="Arial Narrow" panose="020B0606020202030204" pitchFamily="34" charset="0"/>
              </a:rPr>
              <a:t>sicilNO.ToString</a:t>
            </a:r>
            <a:r>
              <a:rPr lang="tr-TR" dirty="0">
                <a:effectLst/>
                <a:latin typeface="Arial Narrow" panose="020B0606020202030204" pitchFamily="34" charset="0"/>
              </a:rPr>
              <a:t>()); } </a:t>
            </a:r>
            <a:endParaRPr lang="tr-TR" dirty="0" smtClean="0">
              <a:effectLst/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effectLst/>
                <a:latin typeface="Arial Narrow" panose="020B0606020202030204" pitchFamily="34" charset="0"/>
              </a:rPr>
              <a:t>}</a:t>
            </a:r>
            <a:r>
              <a:rPr lang="tr-TR" dirty="0">
                <a:effectLst/>
                <a:latin typeface="Arial Narrow" panose="020B0606020202030204" pitchFamily="34" charset="0"/>
              </a:rPr>
              <a:t/>
            </a:r>
            <a:br>
              <a:rPr lang="tr-TR" dirty="0">
                <a:effectLst/>
                <a:latin typeface="Arial Narrow" panose="020B0606020202030204" pitchFamily="34" charset="0"/>
              </a:rPr>
            </a:br>
            <a:endParaRPr lang="tr-T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2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>
                <a:effectLst/>
              </a:rPr>
              <a:t>static</a:t>
            </a:r>
            <a:r>
              <a:rPr lang="tr-TR" dirty="0">
                <a:effectLst/>
              </a:rPr>
              <a:t> </a:t>
            </a:r>
            <a:r>
              <a:rPr lang="tr-TR" b="1" dirty="0" err="1">
                <a:effectLst/>
              </a:rPr>
              <a:t>void</a:t>
            </a:r>
            <a:r>
              <a:rPr lang="tr-TR" dirty="0">
                <a:effectLst/>
              </a:rPr>
              <a:t> </a:t>
            </a:r>
            <a:r>
              <a:rPr lang="tr-TR" b="1" dirty="0">
                <a:effectLst/>
              </a:rPr>
              <a:t>Main</a:t>
            </a:r>
            <a:r>
              <a:rPr lang="tr-TR" dirty="0">
                <a:effectLst/>
              </a:rPr>
              <a:t>(</a:t>
            </a:r>
            <a:r>
              <a:rPr lang="tr-TR" b="1" dirty="0" err="1">
                <a:effectLst/>
              </a:rPr>
              <a:t>string</a:t>
            </a:r>
            <a:r>
              <a:rPr lang="tr-TR" dirty="0">
                <a:effectLst/>
              </a:rPr>
              <a:t>[] </a:t>
            </a:r>
            <a:r>
              <a:rPr lang="tr-TR" dirty="0" err="1">
                <a:effectLst/>
              </a:rPr>
              <a:t>args</a:t>
            </a:r>
            <a:r>
              <a:rPr lang="tr-TR" dirty="0" smtClean="0">
                <a:effectLst/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effectLst/>
              </a:rPr>
              <a:t> </a:t>
            </a:r>
            <a:r>
              <a:rPr lang="tr-TR" dirty="0">
                <a:effectLst/>
              </a:rPr>
              <a:t>{ </a:t>
            </a:r>
            <a:r>
              <a:rPr lang="tr-TR" dirty="0" err="1">
                <a:effectLst/>
              </a:rPr>
              <a:t>Ogretmen</a:t>
            </a:r>
            <a:r>
              <a:rPr lang="tr-TR" dirty="0">
                <a:effectLst/>
              </a:rPr>
              <a:t> og1 = </a:t>
            </a:r>
            <a:r>
              <a:rPr lang="tr-TR" b="1" dirty="0" err="1">
                <a:effectLst/>
              </a:rPr>
              <a:t>new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Ogretmen</a:t>
            </a:r>
            <a:r>
              <a:rPr lang="tr-TR" dirty="0">
                <a:effectLst/>
              </a:rPr>
              <a:t>(); 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tr-TR" dirty="0" smtClean="0">
                <a:effectLst/>
              </a:rPr>
              <a:t>og1.Adi </a:t>
            </a:r>
            <a:r>
              <a:rPr lang="tr-TR" dirty="0">
                <a:effectLst/>
              </a:rPr>
              <a:t>= "Ozan</a:t>
            </a:r>
            <a:r>
              <a:rPr lang="tr-TR" dirty="0" smtClean="0">
                <a:effectLst/>
              </a:rPr>
              <a:t>";</a:t>
            </a:r>
          </a:p>
          <a:p>
            <a:pPr marL="0" indent="0">
              <a:buNone/>
            </a:pPr>
            <a:r>
              <a:rPr lang="tr-TR" dirty="0" smtClean="0">
                <a:effectLst/>
              </a:rPr>
              <a:t>og1.Soyadi </a:t>
            </a:r>
            <a:r>
              <a:rPr lang="tr-TR" dirty="0">
                <a:effectLst/>
              </a:rPr>
              <a:t>= "KARTAL"; </a:t>
            </a:r>
            <a:endParaRPr lang="tr-TR" dirty="0" smtClean="0">
              <a:effectLst/>
            </a:endParaRPr>
          </a:p>
          <a:p>
            <a:pPr marL="0" indent="0">
              <a:buNone/>
            </a:pPr>
            <a:r>
              <a:rPr lang="tr-TR" dirty="0" smtClean="0">
                <a:effectLst/>
              </a:rPr>
              <a:t>og1.sicilNO </a:t>
            </a:r>
            <a:r>
              <a:rPr lang="tr-TR" dirty="0">
                <a:effectLst/>
              </a:rPr>
              <a:t>= 4004545</a:t>
            </a:r>
            <a:r>
              <a:rPr lang="tr-TR" dirty="0" smtClean="0">
                <a:effectLst/>
              </a:rPr>
              <a:t>;</a:t>
            </a:r>
          </a:p>
          <a:p>
            <a:pPr marL="0" indent="0">
              <a:buNone/>
            </a:pPr>
            <a:r>
              <a:rPr lang="tr-TR" dirty="0" smtClean="0">
                <a:effectLst/>
              </a:rPr>
              <a:t>og1.Goster</a:t>
            </a:r>
            <a:r>
              <a:rPr lang="tr-TR" dirty="0">
                <a:effectLst/>
              </a:rPr>
              <a:t>(); </a:t>
            </a:r>
            <a:r>
              <a:rPr lang="tr-TR" dirty="0" err="1">
                <a:effectLst/>
              </a:rPr>
              <a:t>Console.ReadLine</a:t>
            </a:r>
            <a:r>
              <a:rPr lang="tr-TR" dirty="0">
                <a:effectLst/>
              </a:rPr>
              <a:t>();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9542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420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Bookman Old Style</vt:lpstr>
      <vt:lpstr>Rockwell</vt:lpstr>
      <vt:lpstr>Damask</vt:lpstr>
      <vt:lpstr>Nesneye Dayalı Programlama 1</vt:lpstr>
      <vt:lpstr>Arayüzler (Interface) </vt:lpstr>
      <vt:lpstr>Arayüzler (Interface) </vt:lpstr>
      <vt:lpstr>Arayüzlerin özellikleri </vt:lpstr>
      <vt:lpstr>Arayüzler ve Çoklu kalıtım </vt:lpstr>
      <vt:lpstr>örnek</vt:lpstr>
      <vt:lpstr>örnek</vt:lpstr>
      <vt:lpstr>Örnek devam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6</cp:revision>
  <dcterms:created xsi:type="dcterms:W3CDTF">2018-09-15T19:42:10Z</dcterms:created>
  <dcterms:modified xsi:type="dcterms:W3CDTF">2018-09-15T21:08:18Z</dcterms:modified>
</cp:coreProperties>
</file>